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1"/>
  </p:notesMasterIdLst>
  <p:handoutMasterIdLst>
    <p:handoutMasterId r:id="rId22"/>
  </p:handoutMasterIdLst>
  <p:sldIdLst>
    <p:sldId id="272" r:id="rId8"/>
    <p:sldId id="302" r:id="rId9"/>
    <p:sldId id="303" r:id="rId10"/>
    <p:sldId id="304" r:id="rId11"/>
    <p:sldId id="305" r:id="rId12"/>
    <p:sldId id="311" r:id="rId13"/>
    <p:sldId id="306" r:id="rId14"/>
    <p:sldId id="307" r:id="rId15"/>
    <p:sldId id="308" r:id="rId16"/>
    <p:sldId id="309" r:id="rId17"/>
    <p:sldId id="310" r:id="rId18"/>
    <p:sldId id="300" r:id="rId19"/>
    <p:sldId id="301"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26.11.2015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26.11.2015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0895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11/26/2015 11:32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13</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20.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Разработка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1: Введение в </a:t>
            </a:r>
            <a:r>
              <a:rPr lang="en-US" sz="4000" dirty="0" smtClean="0"/>
              <a:t>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smtClean="0"/>
              <a:t>Универсальная платформа приложений: </a:t>
            </a:r>
            <a:r>
              <a:rPr lang="en-US" dirty="0" smtClean="0"/>
              <a:t>API</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ru-RU" dirty="0" smtClean="0">
                <a:gradFill>
                  <a:gsLst>
                    <a:gs pos="2917">
                      <a:schemeClr val="tx1"/>
                    </a:gs>
                    <a:gs pos="30000">
                      <a:schemeClr val="tx1"/>
                    </a:gs>
                  </a:gsLst>
                  <a:lin ang="5400000" scaled="0"/>
                </a:gradFill>
              </a:rPr>
              <a:t>и многие другие!</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Платформа </a:t>
            </a:r>
            <a:r>
              <a:rPr lang="en-US" dirty="0" smtClean="0"/>
              <a:t>Microsoft</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Компьютер</a:t>
            </a: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Гостиная</a:t>
            </a:r>
          </a:p>
        </p:txBody>
      </p:sp>
      <p:sp>
        <p:nvSpPr>
          <p:cNvPr id="11" name="Title 1"/>
          <p:cNvSpPr txBox="1">
            <a:spLocks/>
          </p:cNvSpPr>
          <p:nvPr/>
        </p:nvSpPr>
        <p:spPr>
          <a:xfrm>
            <a:off x="3936000" y="5959043"/>
            <a:ext cx="229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Смарт</a:t>
            </a: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Облако</a:t>
            </a:r>
          </a:p>
        </p:txBody>
      </p:sp>
      <p:sp>
        <p:nvSpPr>
          <p:cNvPr id="2" name="Title 1"/>
          <p:cNvSpPr>
            <a:spLocks noGrp="1"/>
          </p:cNvSpPr>
          <p:nvPr>
            <p:ph type="title"/>
          </p:nvPr>
        </p:nvSpPr>
        <p:spPr>
          <a:xfrm>
            <a:off x="382361" y="210087"/>
            <a:ext cx="10297800" cy="720000"/>
          </a:xfrm>
        </p:spPr>
        <p:txBody>
          <a:bodyPr/>
          <a:lstStyle/>
          <a:p>
            <a:r>
              <a:rPr lang="ru-RU" dirty="0" smtClean="0"/>
              <a:t>В каком мире мы живём…</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разные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общее </a:t>
            </a:r>
            <a:r>
              <a:rPr lang="en-US" sz="1765" kern="0" dirty="0" err="1">
                <a:gradFill>
                  <a:gsLst>
                    <a:gs pos="0">
                      <a:srgbClr val="FFFFFF"/>
                    </a:gs>
                    <a:gs pos="100000">
                      <a:srgbClr val="FFFFFF"/>
                    </a:gs>
                  </a:gsLst>
                  <a:lin ang="5400000" scaled="0"/>
                </a:gradFill>
                <a:ea typeface="Segoe UI" pitchFamily="34" charset="0"/>
                <a:cs typeface="Segoe UI" pitchFamily="34" charset="0"/>
              </a:rPr>
              <a:t>WinRT</a:t>
            </a:r>
            <a:r>
              <a:rPr lang="en-US" sz="1765" kern="0" dirty="0">
                <a:gradFill>
                  <a:gsLst>
                    <a:gs pos="0">
                      <a:srgbClr val="FFFFFF"/>
                    </a:gs>
                    <a:gs pos="100000">
                      <a:srgbClr val="FFFFFF"/>
                    </a:gs>
                  </a:gsLst>
                  <a:lin ang="5400000" scaled="0"/>
                </a:gradFill>
                <a:ea typeface="Segoe UI" pitchFamily="34" charset="0"/>
                <a:cs typeface="Segoe UI" pitchFamily="34" charset="0"/>
              </a:rPr>
              <a: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r>
              <a:rPr lang="ru-RU" dirty="0" smtClean="0"/>
              <a:t>Платформа универсальных приложений</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2-в-1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a:t>
            </a:r>
            <a:r>
              <a:rPr lang="ru-RU" sz="1567" dirty="0" smtClean="0">
                <a:solidFill>
                  <a:srgbClr val="4F4F4F"/>
                </a:solidFill>
                <a:latin typeface="Segoe Pro Light"/>
              </a:rPr>
              <a:t>п</a:t>
            </a:r>
            <a:r>
              <a:rPr lang="ru-RU" sz="1567" dirty="0">
                <a:solidFill>
                  <a:srgbClr val="4F4F4F"/>
                </a:solidFill>
                <a:latin typeface="Segoe Pro Light"/>
              </a:rPr>
              <a:t>л</a:t>
            </a:r>
            <a:r>
              <a:rPr lang="ru-RU" sz="1567" dirty="0" smtClean="0">
                <a:solidFill>
                  <a:srgbClr val="4F4F4F"/>
                </a:solidFill>
                <a:latin typeface="Segoe Pro Light"/>
              </a:rPr>
              <a:t>аншет или </a:t>
            </a:r>
            <a:r>
              <a:rPr lang="ru-RU" sz="1567" dirty="0" err="1" smtClean="0">
                <a:solidFill>
                  <a:srgbClr val="4F4F4F"/>
                </a:solidFill>
                <a:latin typeface="Segoe Pro Light"/>
              </a:rPr>
              <a:t>лаптоп</a:t>
            </a:r>
            <a:r>
              <a:rPr lang="en-US" sz="1567" dirty="0" smtClean="0">
                <a:solidFill>
                  <a:srgbClr val="4F4F4F"/>
                </a:solidFill>
                <a:latin typeface="Segoe Pro Light"/>
              </a:rPr>
              <a:t>)</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err="1" smtClean="0">
                <a:solidFill>
                  <a:srgbClr val="4F4F4F"/>
                </a:solidFill>
                <a:latin typeface="Segoe Pro Light"/>
                <a:cs typeface="Segoe UI" panose="020B0502040204020203" pitchFamily="34" charset="0"/>
              </a:rPr>
              <a:t>Фаблет</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Б</a:t>
            </a:r>
            <a:r>
              <a:rPr lang="en-US" sz="1567" dirty="0" smtClean="0">
                <a:solidFill>
                  <a:srgbClr val="4F4F4F"/>
                </a:solidFill>
                <a:latin typeface="Segoe Pro Light"/>
                <a:cs typeface="Segoe UI" panose="020B0502040204020203" pitchFamily="34" charset="0"/>
              </a:rPr>
              <a:t>o</a:t>
            </a:r>
            <a:r>
              <a:rPr lang="ru-RU" sz="1567" dirty="0" err="1" smtClean="0">
                <a:solidFill>
                  <a:srgbClr val="4F4F4F"/>
                </a:solidFill>
                <a:latin typeface="Segoe Pro Light"/>
                <a:cs typeface="Segoe UI" panose="020B0502040204020203" pitchFamily="34" charset="0"/>
              </a:rPr>
              <a:t>льшой</a:t>
            </a:r>
            <a:r>
              <a:rPr lang="ru-RU" sz="1567" dirty="0" smtClean="0">
                <a:solidFill>
                  <a:srgbClr val="4F4F4F"/>
                </a:solidFill>
                <a:latin typeface="Segoe Pro Light"/>
                <a:cs typeface="Segoe UI" panose="020B0502040204020203" pitchFamily="34" charset="0"/>
              </a:rPr>
              <a:t> планшет</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2985789" y="2715571"/>
            <a:ext cx="6220422" cy="535146"/>
          </a:xfrm>
          <a:prstGeom prst="rect">
            <a:avLst/>
          </a:prstGeom>
          <a:noFill/>
        </p:spPr>
        <p:txBody>
          <a:bodyPr wrap="none">
            <a:spAutoFit/>
          </a:bodyPr>
          <a:lstStyle/>
          <a:p>
            <a:pPr algn="ctr" defTabSz="1242115" fontAlgn="base">
              <a:lnSpc>
                <a:spcPct val="90000"/>
              </a:lnSpc>
              <a:spcBef>
                <a:spcPct val="0"/>
              </a:spcBef>
              <a:spcAft>
                <a:spcPct val="0"/>
              </a:spcAft>
              <a:defRPr/>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Различные семейства устройств</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9978" y="2754509"/>
            <a:ext cx="5501835" cy="1107020"/>
          </a:xfrm>
          <a:prstGeom prst="rect">
            <a:avLst/>
          </a:prstGeom>
          <a:noFill/>
        </p:spPr>
        <p:txBody>
          <a:bodyPr wrap="square" lIns="137033" tIns="109626" rIns="137033" bIns="109626" rtlCol="0">
            <a:spAutoFit/>
          </a:bodyPr>
          <a:lstStyle/>
          <a:p>
            <a:pPr algn="ctr" defTabSz="913554">
              <a:lnSpc>
                <a:spcPct val="90000"/>
              </a:lnSpc>
              <a:spcBef>
                <a:spcPts val="599"/>
              </a:spcBef>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Универсальные приложения</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3"/>
            <a:ext cx="2243479" cy="959606"/>
            <a:chOff x="7574900" y="3506973"/>
            <a:chExt cx="1688884" cy="793389"/>
          </a:xfrm>
        </p:grpSpPr>
        <p:sp>
          <p:nvSpPr>
            <p:cNvPr id="76" name="TextBox 75"/>
            <p:cNvSpPr txBox="1"/>
            <p:nvPr/>
          </p:nvSpPr>
          <p:spPr>
            <a:xfrm>
              <a:off x="7853238" y="3506973"/>
              <a:ext cx="1410546" cy="793389"/>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Один магазин</a:t>
              </a:r>
              <a:r>
                <a:rPr lang="en-US" sz="1599" dirty="0" smtClean="0">
                  <a:solidFill>
                    <a:srgbClr val="0078D7">
                      <a:lumMod val="20000"/>
                      <a:lumOff val="80000"/>
                    </a:srgbClr>
                  </a:solidFill>
                </a:rPr>
                <a:t>+</a:t>
              </a:r>
              <a:r>
                <a:rPr lang="en-US" sz="1599" dirty="0">
                  <a:solidFill>
                    <a:srgbClr val="0078D7">
                      <a:lumMod val="20000"/>
                      <a:lumOff val="80000"/>
                    </a:srgbClr>
                  </a:solidFill>
                </a:rPr>
                <a:t/>
              </a:r>
              <a:br>
                <a:rPr lang="en-US" sz="1599" dirty="0">
                  <a:solidFill>
                    <a:srgbClr val="0078D7">
                      <a:lumMod val="20000"/>
                      <a:lumOff val="80000"/>
                    </a:srgbClr>
                  </a:solidFill>
                </a:rPr>
              </a:br>
              <a:r>
                <a:rPr lang="ru-RU" sz="1599" dirty="0" smtClean="0">
                  <a:solidFill>
                    <a:srgbClr val="0078D7">
                      <a:lumMod val="20000"/>
                      <a:lumOff val="80000"/>
                    </a:srgbClr>
                  </a:solidFill>
                </a:rPr>
                <a:t>и центр разработчика</a:t>
              </a:r>
              <a:endParaRPr lang="en-US" sz="1599" dirty="0">
                <a:solidFill>
                  <a:srgbClr val="0078D7">
                    <a:lumMod val="20000"/>
                    <a:lumOff val="80000"/>
                  </a:srgbClr>
                </a:solidFill>
              </a:endParaRP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4" y="3871581"/>
            <a:ext cx="1780079"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ru-RU" sz="1599" dirty="0" err="1" smtClean="0">
                  <a:solidFill>
                    <a:srgbClr val="0078D7">
                      <a:lumMod val="20000"/>
                      <a:lumOff val="80000"/>
                    </a:srgbClr>
                  </a:solidFill>
                </a:rPr>
                <a:t>Переисполь-зование</a:t>
              </a:r>
              <a:r>
                <a:rPr lang="ru-RU" sz="1599" dirty="0" smtClean="0">
                  <a:solidFill>
                    <a:srgbClr val="0078D7">
                      <a:lumMod val="20000"/>
                      <a:lumOff val="80000"/>
                    </a:srgbClr>
                  </a:solidFill>
                </a:rPr>
                <a:t> кода</a:t>
              </a:r>
              <a:endParaRPr lang="en-US" sz="1599" dirty="0">
                <a:solidFill>
                  <a:srgbClr val="0078D7">
                    <a:lumMod val="20000"/>
                    <a:lumOff val="80000"/>
                  </a:srgbClr>
                </a:solidFill>
              </a:endParaRPr>
            </a:p>
          </p:txBody>
        </p:sp>
      </p:grpSp>
      <p:grpSp>
        <p:nvGrpSpPr>
          <p:cNvPr id="83" name="One SDK"/>
          <p:cNvGrpSpPr/>
          <p:nvPr/>
        </p:nvGrpSpPr>
        <p:grpSpPr>
          <a:xfrm>
            <a:off x="5247801" y="4318234"/>
            <a:ext cx="1904758" cy="738135"/>
            <a:chOff x="4428826" y="3733778"/>
            <a:chExt cx="1429891" cy="554114"/>
          </a:xfrm>
        </p:grpSpPr>
        <p:sp>
          <p:nvSpPr>
            <p:cNvPr id="84" name="TextBox 83"/>
            <p:cNvSpPr txBox="1"/>
            <p:nvPr/>
          </p:nvSpPr>
          <p:spPr>
            <a:xfrm>
              <a:off x="4608153" y="3733778"/>
              <a:ext cx="1250564" cy="554114"/>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Одно </a:t>
              </a:r>
              <a:r>
                <a:rPr lang="en-US" sz="1599" dirty="0" smtClean="0">
                  <a:solidFill>
                    <a:srgbClr val="0078D7">
                      <a:lumMod val="20000"/>
                      <a:lumOff val="80000"/>
                    </a:srgbClr>
                  </a:solidFill>
                </a:rPr>
                <a:t>SDK </a:t>
              </a:r>
              <a:r>
                <a:rPr lang="en-US" sz="1599" dirty="0">
                  <a:solidFill>
                    <a:srgbClr val="0078D7">
                      <a:lumMod val="20000"/>
                      <a:lumOff val="80000"/>
                    </a:srgbClr>
                  </a:solidFill>
                </a:rPr>
                <a:t>+ </a:t>
              </a:r>
              <a:r>
                <a:rPr lang="ru-RU" sz="1599" dirty="0" smtClean="0">
                  <a:solidFill>
                    <a:srgbClr val="0078D7">
                      <a:lumMod val="20000"/>
                      <a:lumOff val="80000"/>
                    </a:srgbClr>
                  </a:solidFill>
                </a:rPr>
                <a:t>Инструменты</a:t>
              </a:r>
              <a:endParaRPr lang="en-US" sz="1599" dirty="0">
                <a:solidFill>
                  <a:srgbClr val="0078D7">
                    <a:lumMod val="20000"/>
                    <a:lumOff val="80000"/>
                  </a:srgbClr>
                </a:solidFill>
              </a:endParaRP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80"/>
            <a:ext cx="2055208" cy="738135"/>
            <a:chOff x="1274764" y="3263907"/>
            <a:chExt cx="1542833" cy="554113"/>
          </a:xfrm>
        </p:grpSpPr>
        <p:sp>
          <p:nvSpPr>
            <p:cNvPr id="87" name="TextBox 86"/>
            <p:cNvSpPr txBox="1"/>
            <p:nvPr/>
          </p:nvSpPr>
          <p:spPr>
            <a:xfrm>
              <a:off x="1592022" y="3263907"/>
              <a:ext cx="1225575" cy="554113"/>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Адаптивный интерфейс</a:t>
              </a:r>
              <a:endParaRPr lang="en-US" sz="1599"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7"/>
            <a:ext cx="2079044" cy="959606"/>
            <a:chOff x="2810595" y="3636234"/>
            <a:chExt cx="1560727" cy="720371"/>
          </a:xfrm>
        </p:grpSpPr>
        <p:sp>
          <p:nvSpPr>
            <p:cNvPr id="95" name="TextBox 94"/>
            <p:cNvSpPr txBox="1"/>
            <p:nvPr/>
          </p:nvSpPr>
          <p:spPr>
            <a:xfrm>
              <a:off x="2988031" y="3636234"/>
              <a:ext cx="1383291" cy="720371"/>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Естественное </a:t>
              </a:r>
              <a:r>
                <a:rPr lang="ru-RU" sz="1599" dirty="0" err="1" smtClean="0">
                  <a:solidFill>
                    <a:srgbClr val="0078D7">
                      <a:lumMod val="20000"/>
                      <a:lumOff val="80000"/>
                    </a:srgbClr>
                  </a:solidFill>
                </a:rPr>
                <a:t>взаимодей-ствие</a:t>
              </a:r>
              <a:endParaRPr lang="en-US" sz="1599"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17772" y="4332420"/>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293832" y="4350113"/>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104806" y="5258337"/>
            <a:ext cx="8402941" cy="664207"/>
          </a:xfrm>
          <a:prstGeom prst="rect">
            <a:avLst/>
          </a:prstGeom>
          <a:noFill/>
        </p:spPr>
        <p:txBody>
          <a:bodyPr wrap="none" lIns="137033" tIns="109626" rIns="137033" bIns="109626" rtlCol="0">
            <a:spAutoFit/>
          </a:bodyPr>
          <a:lstStyle/>
          <a:p>
            <a:pPr defTabSz="913554">
              <a:lnSpc>
                <a:spcPct val="90000"/>
              </a:lnSpc>
              <a:spcBef>
                <a:spcPts val="599"/>
              </a:spcBef>
            </a:pPr>
            <a:r>
              <a:rPr lang="ru-RU" sz="3197" dirty="0" smtClean="0">
                <a:solidFill>
                  <a:srgbClr val="0070C0"/>
                </a:solidFill>
                <a:ea typeface="Segoe UI" pitchFamily="34" charset="0"/>
                <a:cs typeface="Segoe UI Light" panose="020B0502040204020203" pitchFamily="34" charset="0"/>
              </a:rPr>
              <a:t>Одна универсальная </a:t>
            </a:r>
            <a:r>
              <a:rPr lang="ru-RU" sz="3197" dirty="0" err="1" smtClean="0">
                <a:solidFill>
                  <a:srgbClr val="0070C0"/>
                </a:solidFill>
                <a:ea typeface="Segoe UI" pitchFamily="34" charset="0"/>
                <a:cs typeface="Segoe UI Light" panose="020B0502040204020203" pitchFamily="34" charset="0"/>
              </a:rPr>
              <a:t>платоформа</a:t>
            </a:r>
            <a:r>
              <a:rPr lang="ru-RU" sz="3197" dirty="0" smtClean="0">
                <a:solidFill>
                  <a:srgbClr val="0070C0"/>
                </a:solidFill>
                <a:ea typeface="Segoe UI" pitchFamily="34" charset="0"/>
                <a:cs typeface="Segoe UI Light" panose="020B0502040204020203" pitchFamily="34" charset="0"/>
              </a:rPr>
              <a:t> </a:t>
            </a:r>
            <a:r>
              <a:rPr lang="en-US" sz="3197" dirty="0" smtClean="0">
                <a:solidFill>
                  <a:srgbClr val="0070C0"/>
                </a:solidFill>
                <a:ea typeface="Segoe UI" pitchFamily="34" charset="0"/>
                <a:cs typeface="Segoe UI Light" panose="020B0502040204020203" pitchFamily="34" charset="0"/>
              </a:rPr>
              <a:t>Windows</a:t>
            </a:r>
            <a:endParaRPr lang="en-US" sz="3197" dirty="0">
              <a:solidFill>
                <a:srgbClr val="0070C0"/>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47357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3137</TotalTime>
  <Words>1458</Words>
  <Application>Microsoft Office PowerPoint</Application>
  <PresentationFormat>Широкоэкранный</PresentationFormat>
  <Paragraphs>161</Paragraphs>
  <Slides>13</Slides>
  <Notes>7</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13</vt:i4>
      </vt:variant>
    </vt:vector>
  </HeadingPairs>
  <TitlesOfParts>
    <vt:vector size="28"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Разработка универсальных приложений на платформе Windows  Часть 1: Введение в UWP</vt:lpstr>
      <vt:lpstr>Платформа Microsoft</vt:lpstr>
      <vt:lpstr>В каком мире мы живём…</vt:lpstr>
      <vt:lpstr>Презентация PowerPoint</vt:lpstr>
      <vt:lpstr>Презентация PowerPoint</vt:lpstr>
      <vt:lpstr>UWP: Платформа универсальных приложений</vt:lpstr>
      <vt:lpstr>Презентация PowerPoint</vt:lpstr>
      <vt:lpstr>Презентация PowerPoint</vt:lpstr>
      <vt:lpstr>Презентация PowerPoint</vt:lpstr>
      <vt:lpstr>Универсальная платформа приложений: API</vt:lpstr>
      <vt:lpstr>DEMO 01: OpenWeatherMap.Simple</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86</cp:revision>
  <dcterms:created xsi:type="dcterms:W3CDTF">2013-05-05T18:28:09Z</dcterms:created>
  <dcterms:modified xsi:type="dcterms:W3CDTF">2015-11-26T17:32:39Z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